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271" r:id="rId3"/>
    <p:sldId id="275" r:id="rId4"/>
    <p:sldId id="258" r:id="rId5"/>
    <p:sldId id="276" r:id="rId6"/>
    <p:sldId id="259" r:id="rId7"/>
    <p:sldId id="277" r:id="rId8"/>
    <p:sldId id="262" r:id="rId9"/>
    <p:sldId id="278" r:id="rId10"/>
    <p:sldId id="273" r:id="rId11"/>
    <p:sldId id="264" r:id="rId12"/>
    <p:sldId id="279" r:id="rId13"/>
    <p:sldId id="286" r:id="rId14"/>
    <p:sldId id="285" r:id="rId15"/>
    <p:sldId id="281" r:id="rId16"/>
    <p:sldId id="268" r:id="rId17"/>
    <p:sldId id="282" r:id="rId18"/>
    <p:sldId id="280" r:id="rId19"/>
    <p:sldId id="28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5"/>
    <a:srgbClr val="0084B5"/>
    <a:srgbClr val="4169E1"/>
    <a:srgbClr val="297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8757C9-53C2-4B8A-A196-D24CE27FB161}" v="3393" dt="2026-01-22T14:04:26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9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5E6A3-8F24-4E88-965A-725BB537A704}" type="datetimeFigureOut">
              <a:rPr lang="nl-NL" smtClean="0"/>
              <a:t>22-1-2026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7776-D265-4FB3-8F03-CC0F1752C2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38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7776-D265-4FB3-8F03-CC0F1752C29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79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7776-D265-4FB3-8F03-CC0F1752C29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70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BE51E-5B64-3D7E-BB41-678CE21B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10E310D-0AF0-67EF-1344-EE9436B3C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966A800-C69C-455F-314A-DAC43488A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0D9EA1-DDEB-17A8-81D9-276044F2D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7776-D265-4FB3-8F03-CC0F1752C29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94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492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735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35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807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64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3770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027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090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126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411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32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132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161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63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140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74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6DE5-6927-4DC0-847B-3B806448694E}" type="datetimeFigureOut">
              <a:rPr lang="nl-BE" smtClean="0"/>
              <a:t>22/01/2026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E35D35-812A-4E2C-9CD7-C3A23646E4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710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A892B-4BEE-2E11-F791-37F17AAD0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181" y="2481263"/>
            <a:ext cx="7767637" cy="1646237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LEDENVERGADERING</a:t>
            </a:r>
            <a:b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RACING DEVILS</a:t>
            </a:r>
            <a:endParaRPr lang="nl-B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ACD655-7132-7EBB-CC92-E69CB93D0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3004" y="5579919"/>
            <a:ext cx="7767637" cy="10969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17-01-26</a:t>
            </a:r>
          </a:p>
          <a:p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80582165-F88D-E90D-94F0-66815A205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0" y="880148"/>
            <a:ext cx="3725141" cy="37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8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6798F-32F1-9661-A170-9F5148CDE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E2B8E-A822-9EE0-B5E4-0D1BF20C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49" y="447675"/>
            <a:ext cx="9342917" cy="1081088"/>
          </a:xfrm>
          <a:noFill/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Incidenten in bus : herhaling vergadering 2025</a:t>
            </a:r>
            <a:endParaRPr lang="nl-B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D79159B6-954F-390B-8622-6DC52677D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78F5AE-BA91-B37A-0ABD-06D84E336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3907859"/>
            <a:ext cx="10058400" cy="2358459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Wat vragen bestuurs- en crewleden :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Respect, we zijn ook maar vrijwilligers die zo goed mogelijk willen handelen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Volg onze instructies op (bv bij terug bus binnengaan </a:t>
            </a:r>
            <a:r>
              <a:rPr lang="nl-BE" dirty="0" err="1">
                <a:solidFill>
                  <a:schemeClr val="bg1"/>
                </a:solidFill>
              </a:rPr>
              <a:t>etc</a:t>
            </a:r>
            <a:r>
              <a:rPr lang="nl-BE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Wij zoeken de middenweg om iedereen iets of wat tevreden te houden, </a:t>
            </a:r>
          </a:p>
          <a:p>
            <a:pPr marL="457200" lvl="1" indent="0">
              <a:buNone/>
            </a:pPr>
            <a:r>
              <a:rPr lang="nl-BE" dirty="0">
                <a:solidFill>
                  <a:schemeClr val="bg1"/>
                </a:solidFill>
              </a:rPr>
              <a:t>	probeer dan ook niet bij het minste te klagen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Hou de bus netjes om onkosten te vermijden</a:t>
            </a:r>
          </a:p>
          <a:p>
            <a:pPr lvl="1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9D93EB39-5A8D-CA98-768E-89E1C60D66A6}"/>
              </a:ext>
            </a:extLst>
          </p:cNvPr>
          <p:cNvSpPr txBox="1">
            <a:spLocks/>
          </p:cNvSpPr>
          <p:nvPr/>
        </p:nvSpPr>
        <p:spPr>
          <a:xfrm>
            <a:off x="1625600" y="1672696"/>
            <a:ext cx="10058400" cy="209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>
                <a:solidFill>
                  <a:schemeClr val="bg1"/>
                </a:solidFill>
              </a:rPr>
              <a:t>Gedrag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Beperk zaken waar anderen zich aan kunnen ergeren, wees bewust van uw gedrag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Ga niet in op provocaties, laat zaken niet escaleren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Laat verantwoordelijke bemiddelen bij problemen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We verliezen volk door zulke zaken, mensen haken af bij onaangename sfeer</a:t>
            </a:r>
          </a:p>
          <a:p>
            <a:pPr lvl="1"/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FAE0-188D-C8B5-7C96-5B5E066A5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C0170-C1CD-0BF0-F302-12BCE57A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Incidenten in bus</a:t>
            </a:r>
            <a:endParaRPr lang="nl-B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2B671546-F31B-006E-BB97-24F148724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04615E-E3FD-1F0F-EE97-063FDFBC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883" y="1433463"/>
            <a:ext cx="9607549" cy="4881562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Toevoeging in regelement : strafbepaling bij overtreding </a:t>
            </a:r>
            <a:br>
              <a:rPr lang="nl-BE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  <a:p>
            <a:pPr lvl="1"/>
            <a:r>
              <a:rPr lang="nl-BE" dirty="0">
                <a:solidFill>
                  <a:schemeClr val="bg1"/>
                </a:solidFill>
              </a:rPr>
              <a:t>Iets kapotmaken in bus of bus vuil maken : kosten betalen en waarschuwing.	</a:t>
            </a:r>
          </a:p>
          <a:p>
            <a:pPr marL="914400" lvl="2" indent="0">
              <a:buNone/>
            </a:pPr>
            <a:r>
              <a:rPr lang="nl-BE" dirty="0">
                <a:solidFill>
                  <a:schemeClr val="bg1"/>
                </a:solidFill>
              </a:rPr>
              <a:t>	Bij herhaling : 1 (top)wedstrijd schorsing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Gedrag waarmee je anderen herhaaldelijk irriteert / stoort : waarschuwing	</a:t>
            </a:r>
          </a:p>
          <a:p>
            <a:pPr marL="914400" lvl="2" indent="0">
              <a:buNone/>
            </a:pPr>
            <a:r>
              <a:rPr lang="nl-BE" dirty="0">
                <a:solidFill>
                  <a:schemeClr val="bg1"/>
                </a:solidFill>
              </a:rPr>
              <a:t>	Bij herhaling : 1 (top)wedstrijd schorsing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Verbale agressie : waarschuwing	</a:t>
            </a:r>
          </a:p>
          <a:p>
            <a:pPr marL="914400" lvl="2" indent="0">
              <a:buNone/>
            </a:pPr>
            <a:r>
              <a:rPr lang="nl-BE" dirty="0">
                <a:solidFill>
                  <a:schemeClr val="bg1"/>
                </a:solidFill>
              </a:rPr>
              <a:t>	Bij herhaling : 1 (top)wedstrijd schorsing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Fysieke agressie : geen waarschuwing, afhankelijk van de ernst 3 (top)wedstrijden schorsing</a:t>
            </a:r>
          </a:p>
          <a:p>
            <a:pPr marL="914400" lvl="2" indent="0">
              <a:buNone/>
            </a:pPr>
            <a:r>
              <a:rPr lang="nl-BE" dirty="0">
                <a:solidFill>
                  <a:schemeClr val="bg1"/>
                </a:solidFill>
              </a:rPr>
              <a:t>	Bij herhaling : uitsluiting uit club</a:t>
            </a:r>
          </a:p>
          <a:p>
            <a:pPr marL="914400" lvl="2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lvl="1"/>
            <a:r>
              <a:rPr lang="nl-BE" dirty="0">
                <a:solidFill>
                  <a:schemeClr val="bg1"/>
                </a:solidFill>
              </a:rPr>
              <a:t>Straffen worden steeds bepaald door het bestuur en worden van geval tot geval bekijken waardoor een straf kan afwijken van bovenstaande indien we dit nodig achten.</a:t>
            </a:r>
          </a:p>
          <a:p>
            <a:pPr marL="914400" lvl="2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lvl="1"/>
            <a:endParaRPr lang="nl-BE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lvl="1"/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FE27E-0D24-6EFF-3793-0449EFB8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1BA1-C637-A21A-559B-20C77815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nl-B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396D91-2B58-3878-6F7C-9803EB057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32" y="1888067"/>
            <a:ext cx="9127067" cy="428889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Overzicht seizoen 2025-2026</a:t>
            </a: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Vooruitblik 2026-2027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Ledenactiviteit</a:t>
            </a:r>
          </a:p>
          <a:p>
            <a:r>
              <a:rPr lang="nl-BE" dirty="0">
                <a:solidFill>
                  <a:schemeClr val="bg1"/>
                </a:solidFill>
              </a:rPr>
              <a:t>Incidenten in bus / Regelement</a:t>
            </a:r>
          </a:p>
          <a:p>
            <a:r>
              <a:rPr lang="nl-BE" dirty="0">
                <a:solidFill>
                  <a:srgbClr val="FF0000"/>
                </a:solidFill>
              </a:rPr>
              <a:t>Ticketverdeling Europese wedstrijden</a:t>
            </a:r>
          </a:p>
          <a:p>
            <a:r>
              <a:rPr lang="nl-BE" dirty="0">
                <a:solidFill>
                  <a:schemeClr val="bg1"/>
                </a:solidFill>
              </a:rPr>
              <a:t>Logo</a:t>
            </a:r>
          </a:p>
          <a:p>
            <a:r>
              <a:rPr lang="nl-BE" dirty="0">
                <a:solidFill>
                  <a:schemeClr val="bg1"/>
                </a:solidFill>
              </a:rPr>
              <a:t>Varia</a:t>
            </a: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B483D3C9-8994-BC43-B927-0D3438647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FB94C-C2FF-F0F5-0B33-F666B8D2A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7D93B-A1F4-DBF3-C8A8-E844BE93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Ticketverdeling Europese wedstrijden</a:t>
            </a:r>
            <a:endParaRPr lang="nl-B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79CB03D5-70E9-CAD9-3FB4-4C65CD22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5451A2-C336-8BE9-4E79-4BCAD453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883" y="1433463"/>
            <a:ext cx="9945429" cy="4881562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Europese wedstrijden tellen niet mee voor coëfficiënt Racing </a:t>
            </a:r>
            <a:r>
              <a:rPr lang="nl-BE" dirty="0" err="1">
                <a:solidFill>
                  <a:schemeClr val="bg1"/>
                </a:solidFill>
              </a:rPr>
              <a:t>Devils</a:t>
            </a:r>
            <a:r>
              <a:rPr lang="nl-BE" dirty="0">
                <a:solidFill>
                  <a:schemeClr val="bg1"/>
                </a:solidFill>
              </a:rPr>
              <a:t> bij OSV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Er is nooit een tekort aan tickets geweest voor een Europese verplaatsing… tot nu (Utrecht)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Daarom ook geen punten voor persoonlijke coëfficiënt bij afname tickets bij Racing </a:t>
            </a:r>
            <a:r>
              <a:rPr lang="nl-BE" dirty="0" err="1">
                <a:solidFill>
                  <a:schemeClr val="bg1"/>
                </a:solidFill>
              </a:rPr>
              <a:t>Devils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tenzij we een bus inleggen. 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Systeem first </a:t>
            </a:r>
            <a:r>
              <a:rPr lang="nl-BE" dirty="0" err="1">
                <a:solidFill>
                  <a:schemeClr val="bg1"/>
                </a:solidFill>
              </a:rPr>
              <a:t>come</a:t>
            </a:r>
            <a:r>
              <a:rPr lang="nl-BE" dirty="0">
                <a:solidFill>
                  <a:schemeClr val="bg1"/>
                </a:solidFill>
              </a:rPr>
              <a:t> first </a:t>
            </a:r>
            <a:r>
              <a:rPr lang="nl-BE" dirty="0" err="1">
                <a:solidFill>
                  <a:schemeClr val="bg1"/>
                </a:solidFill>
              </a:rPr>
              <a:t>served</a:t>
            </a:r>
            <a:r>
              <a:rPr lang="nl-BE" dirty="0">
                <a:solidFill>
                  <a:schemeClr val="bg1"/>
                </a:solidFill>
              </a:rPr>
              <a:t> zodat iedereen die snel beslist ook meteen vlucht &amp; hotel kan boeken</a:t>
            </a:r>
          </a:p>
          <a:p>
            <a:pPr marL="457200" lvl="1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Stemming om Europese wedstrijden ook mee te laten tellen voor coëfficiënt bij OSV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Niet goedgekeurd (11 clubs voor 19 tegen)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Reden : veel clubs houden zich niet bezig met tickets voor Europese wedstrijden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Vanaf nu : verplicht lid worden als je Europese tickets bij ons wilt afnemen</a:t>
            </a:r>
          </a:p>
          <a:p>
            <a:pPr lvl="1"/>
            <a:endParaRPr lang="nl-BE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lvl="1"/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395FC-99D0-30F2-5EE8-168F39783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1653A-1F07-4277-6117-1FA5703D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nl-B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DCF9B0-3F5D-C2C7-B40A-A257D20BB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32" y="1888067"/>
            <a:ext cx="9127067" cy="428889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Overzicht seizoen 2025-2026</a:t>
            </a: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Vooruitblik 2026-2027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Ledenactiviteit</a:t>
            </a:r>
          </a:p>
          <a:p>
            <a:r>
              <a:rPr lang="nl-BE" dirty="0">
                <a:solidFill>
                  <a:schemeClr val="bg1"/>
                </a:solidFill>
              </a:rPr>
              <a:t>Incidenten in bus / Regelement</a:t>
            </a:r>
          </a:p>
          <a:p>
            <a:r>
              <a:rPr lang="nl-BE" dirty="0">
                <a:solidFill>
                  <a:schemeClr val="bg1"/>
                </a:solidFill>
              </a:rPr>
              <a:t>Ticketverdeling Europese wedstrijden</a:t>
            </a:r>
          </a:p>
          <a:p>
            <a:r>
              <a:rPr lang="nl-BE" dirty="0">
                <a:solidFill>
                  <a:srgbClr val="FF0000"/>
                </a:solidFill>
              </a:rPr>
              <a:t>Logo</a:t>
            </a:r>
          </a:p>
          <a:p>
            <a:r>
              <a:rPr lang="nl-BE" dirty="0">
                <a:solidFill>
                  <a:schemeClr val="bg1"/>
                </a:solidFill>
              </a:rPr>
              <a:t>Varia</a:t>
            </a: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514E3F7D-7868-043A-D8E3-3F4BC4AA6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16666-92AF-AB43-5146-1C7243594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FE11AA8-BE4D-BED0-0B69-78AEBCCC120A}"/>
              </a:ext>
            </a:extLst>
          </p:cNvPr>
          <p:cNvSpPr/>
          <p:nvPr/>
        </p:nvSpPr>
        <p:spPr>
          <a:xfrm>
            <a:off x="8321749" y="2863702"/>
            <a:ext cx="3719472" cy="3814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084DCB-0E69-EFA0-4801-68B904A0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</a:t>
            </a:r>
            <a:endParaRPr lang="nl-B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7FBA4993-5BD9-CBE6-9008-1BA72E7CA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6DCEF62-50CB-0CB9-FDA0-008383D74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204" y="1528763"/>
            <a:ext cx="7613355" cy="23840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Huidig Logo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Toont wat ouderwets/hoekig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Moeilijk </a:t>
            </a:r>
            <a:r>
              <a:rPr lang="nl-NL" dirty="0" err="1">
                <a:solidFill>
                  <a:schemeClr val="bg1"/>
                </a:solidFill>
              </a:rPr>
              <a:t>drukbaar</a:t>
            </a:r>
            <a:r>
              <a:rPr lang="nl-NL" dirty="0">
                <a:solidFill>
                  <a:schemeClr val="bg1"/>
                </a:solidFill>
              </a:rPr>
              <a:t> op kledij wegens teveel kleuren en teveel detail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Sponsors die constant veranderen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Nike logo op kledij van ander merk drukken mag niet	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Maar… retro… nostalgie… emotie…</a:t>
            </a:r>
          </a:p>
        </p:txBody>
      </p:sp>
      <p:pic>
        <p:nvPicPr>
          <p:cNvPr id="7" name="Afbeelding 6" descr="Afbeelding met clipart, tekenfilm, Tekenfilm, illustratie&#10;&#10;Door AI gegenereerde inhoud is mogelijk onjuist.">
            <a:extLst>
              <a:ext uri="{FF2B5EF4-FFF2-40B4-BE49-F238E27FC236}">
                <a16:creationId xmlns:a16="http://schemas.microsoft.com/office/drawing/2014/main" id="{C9C92835-6894-7D83-3BD7-EAE7AB3F4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60" y="3051839"/>
            <a:ext cx="3285160" cy="3473550"/>
          </a:xfrm>
          <a:prstGeom prst="rect">
            <a:avLst/>
          </a:prstGeom>
        </p:spPr>
      </p:pic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58CEEDA9-48E0-E521-9D90-2E29132EA081}"/>
              </a:ext>
            </a:extLst>
          </p:cNvPr>
          <p:cNvSpPr txBox="1">
            <a:spLocks/>
          </p:cNvSpPr>
          <p:nvPr/>
        </p:nvSpPr>
        <p:spPr>
          <a:xfrm>
            <a:off x="1525204" y="4152341"/>
            <a:ext cx="5839615" cy="2072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Logo vernieuwen?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Modernere look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Meer mogelijkheden om op textiel te drukken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Sponsors vervangen door bv Pannehof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Maar… goede betaalbare designer moeilijk vindbaar</a:t>
            </a:r>
          </a:p>
        </p:txBody>
      </p:sp>
    </p:spTree>
    <p:extLst>
      <p:ext uri="{BB962C8B-B14F-4D97-AF65-F5344CB8AC3E}">
        <p14:creationId xmlns:p14="http://schemas.microsoft.com/office/powerpoint/2010/main" val="11519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030E2-1580-31FE-B155-B48ED86D7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8BE41056-30AB-0175-B571-1671C424CB16}"/>
              </a:ext>
            </a:extLst>
          </p:cNvPr>
          <p:cNvSpPr/>
          <p:nvPr/>
        </p:nvSpPr>
        <p:spPr>
          <a:xfrm>
            <a:off x="1648377" y="2317899"/>
            <a:ext cx="3866707" cy="399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BB1C1-91C3-8838-32A1-6DFF8E8B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probeersel Studio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Zwip</a:t>
            </a:r>
            <a:endParaRPr lang="nl-B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666478F6-7719-2469-DB21-446DEAADD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2C623D-CE82-5413-792D-6827A77D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205" y="1528763"/>
            <a:ext cx="2961736" cy="207213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Huidig</a:t>
            </a:r>
          </a:p>
        </p:txBody>
      </p:sp>
      <p:pic>
        <p:nvPicPr>
          <p:cNvPr id="7" name="Afbeelding 6" descr="Afbeelding met clipart, tekenfilm, Tekenfilm, illustratie&#10;&#10;Door AI gegenereerde inhoud is mogelijk onjuist.">
            <a:extLst>
              <a:ext uri="{FF2B5EF4-FFF2-40B4-BE49-F238E27FC236}">
                <a16:creationId xmlns:a16="http://schemas.microsoft.com/office/drawing/2014/main" id="{DBE78820-33E2-90E1-4553-4FD193AE7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52" y="2607775"/>
            <a:ext cx="3285160" cy="3473550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2F895194-145E-7C10-4447-D4C5FF97C5BA}"/>
              </a:ext>
            </a:extLst>
          </p:cNvPr>
          <p:cNvSpPr txBox="1">
            <a:spLocks/>
          </p:cNvSpPr>
          <p:nvPr/>
        </p:nvSpPr>
        <p:spPr>
          <a:xfrm>
            <a:off x="6365358" y="1528763"/>
            <a:ext cx="5068186" cy="972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Voorbeeld wat zou kunnen 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7612AA4-0771-E4FA-2233-0128141B0983}"/>
              </a:ext>
            </a:extLst>
          </p:cNvPr>
          <p:cNvSpPr/>
          <p:nvPr/>
        </p:nvSpPr>
        <p:spPr>
          <a:xfrm>
            <a:off x="6446874" y="2317899"/>
            <a:ext cx="3866707" cy="399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5" name="Afbeelding 14" descr="Afbeelding met clipart, schets, Menselijk gezicht, tekening&#10;&#10;Door AI gegenereerde inhoud is mogelijk onjuist.">
            <a:extLst>
              <a:ext uri="{FF2B5EF4-FFF2-40B4-BE49-F238E27FC236}">
                <a16:creationId xmlns:a16="http://schemas.microsoft.com/office/drawing/2014/main" id="{57C01EF7-DF9A-9B9A-5E39-E9B213F17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83" y="2372550"/>
            <a:ext cx="3206433" cy="39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E2CB7-2146-97EC-FEA0-DF6552D66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98DCDDC2-C3B7-7B24-1F15-871274A50401}"/>
              </a:ext>
            </a:extLst>
          </p:cNvPr>
          <p:cNvSpPr/>
          <p:nvPr/>
        </p:nvSpPr>
        <p:spPr>
          <a:xfrm>
            <a:off x="1648377" y="2317899"/>
            <a:ext cx="3866707" cy="399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899555-F2ED-01A3-C58E-5BB56342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probeersel Studio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Zwip</a:t>
            </a:r>
            <a:endParaRPr lang="nl-B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5D380D42-AE0B-D1CA-E2A2-9A281A6E9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B17D02-6227-285F-BB64-2FBA53509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204" y="1269826"/>
            <a:ext cx="9518479" cy="207213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Bij bedrukking op blauw textiel enkel wit en rood als kleur = goedkoper</a:t>
            </a:r>
          </a:p>
          <a:p>
            <a:r>
              <a:rPr lang="nl-NL" dirty="0">
                <a:solidFill>
                  <a:schemeClr val="bg1"/>
                </a:solidFill>
              </a:rPr>
              <a:t>Afhankelijk van waar logo op gedrukt wordt kan tekst in verschillende vormen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9E7F69D-6C2D-DACD-CAA1-51F53FF871DB}"/>
              </a:ext>
            </a:extLst>
          </p:cNvPr>
          <p:cNvSpPr/>
          <p:nvPr/>
        </p:nvSpPr>
        <p:spPr>
          <a:xfrm>
            <a:off x="6446874" y="2317899"/>
            <a:ext cx="3866707" cy="399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 descr="Afbeelding met tekst, tekenfilm, poster, Graphics&#10;&#10;Door AI gegenereerde inhoud is mogelijk onjuist.">
            <a:extLst>
              <a:ext uri="{FF2B5EF4-FFF2-40B4-BE49-F238E27FC236}">
                <a16:creationId xmlns:a16="http://schemas.microsoft.com/office/drawing/2014/main" id="{984D8F56-2882-CD9B-33EF-302A2C3D8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87" y="2609850"/>
            <a:ext cx="3282908" cy="3398387"/>
          </a:xfrm>
          <a:prstGeom prst="rect">
            <a:avLst/>
          </a:prstGeom>
        </p:spPr>
      </p:pic>
      <p:pic>
        <p:nvPicPr>
          <p:cNvPr id="9" name="Afbeelding 8" descr="Afbeelding met tekst, tekenfilm, Graphics, poster&#10;&#10;Door AI gegenereerde inhoud is mogelijk onjuist.">
            <a:extLst>
              <a:ext uri="{FF2B5EF4-FFF2-40B4-BE49-F238E27FC236}">
                <a16:creationId xmlns:a16="http://schemas.microsoft.com/office/drawing/2014/main" id="{FCDDBF2B-12E4-12C1-9C76-EE43C72FE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73" y="3190427"/>
            <a:ext cx="3672840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89259-D9A9-7A49-4189-8872F48DC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7FF86-CF83-5D3B-DF33-26DB6C3D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nl-B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A4D594-F722-D535-8620-D6D241E8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32" y="1888067"/>
            <a:ext cx="9127067" cy="428889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Overzicht seizoen 2025-2026</a:t>
            </a: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Vooruitblik 2026-2027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Ledenactiviteit</a:t>
            </a:r>
          </a:p>
          <a:p>
            <a:r>
              <a:rPr lang="nl-BE" dirty="0">
                <a:solidFill>
                  <a:schemeClr val="bg1"/>
                </a:solidFill>
              </a:rPr>
              <a:t>Incidenten in bus / Regelement</a:t>
            </a:r>
          </a:p>
          <a:p>
            <a:r>
              <a:rPr lang="nl-BE" dirty="0">
                <a:solidFill>
                  <a:schemeClr val="bg1"/>
                </a:solidFill>
              </a:rPr>
              <a:t>Ticketverdeling Europese wedstrijden</a:t>
            </a:r>
          </a:p>
          <a:p>
            <a:r>
              <a:rPr lang="nl-BE" dirty="0">
                <a:solidFill>
                  <a:schemeClr val="bg1"/>
                </a:solidFill>
              </a:rPr>
              <a:t>Logo</a:t>
            </a:r>
          </a:p>
          <a:p>
            <a:r>
              <a:rPr lang="nl-BE" dirty="0">
                <a:solidFill>
                  <a:srgbClr val="FF0000"/>
                </a:solidFill>
              </a:rPr>
              <a:t>Varia</a:t>
            </a: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0EAA3645-6146-30D0-A4F3-DD23C6D47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2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A9341-6678-3DA5-A470-3A577D72F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53C83-872A-C20B-1FB9-6B4661FE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</a:t>
            </a:r>
            <a:endParaRPr lang="nl-B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C75828-7BF0-F310-FCF0-BFB94D4E5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32" y="1888067"/>
            <a:ext cx="6903091" cy="338568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Drankverbruik</a:t>
            </a:r>
            <a:endParaRPr lang="nl-BE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Muziek</a:t>
            </a:r>
          </a:p>
          <a:p>
            <a:r>
              <a:rPr lang="nl-NL" dirty="0">
                <a:solidFill>
                  <a:schemeClr val="bg1"/>
                </a:solidFill>
              </a:rPr>
              <a:t>Heidebloem</a:t>
            </a:r>
          </a:p>
          <a:p>
            <a:r>
              <a:rPr lang="nl-BE" dirty="0">
                <a:solidFill>
                  <a:schemeClr val="bg1"/>
                </a:solidFill>
              </a:rPr>
              <a:t>Ledenvergadering</a:t>
            </a:r>
          </a:p>
          <a:p>
            <a:r>
              <a:rPr lang="nl-BE" dirty="0">
                <a:solidFill>
                  <a:schemeClr val="bg1"/>
                </a:solidFill>
              </a:rPr>
              <a:t>Vragen / opmerkingen?</a:t>
            </a: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A973F877-FE25-FC56-E5F2-E712391E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C7EEB-E7CD-444D-F1DB-26B92E1A8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11F5A-3095-4949-CD2C-1CD02850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nl-B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9EC4A-90C7-9056-5889-9FAA0245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32" y="1888067"/>
            <a:ext cx="9127067" cy="428889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Overzicht seizoen 2025-2026</a:t>
            </a: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Vooruitblik 2026-2027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Ledenactiviteit</a:t>
            </a:r>
          </a:p>
          <a:p>
            <a:r>
              <a:rPr lang="nl-BE" dirty="0">
                <a:solidFill>
                  <a:schemeClr val="bg1"/>
                </a:solidFill>
              </a:rPr>
              <a:t>Incidenten in bus / Regelement</a:t>
            </a:r>
          </a:p>
          <a:p>
            <a:r>
              <a:rPr lang="nl-BE" dirty="0">
                <a:solidFill>
                  <a:schemeClr val="bg1"/>
                </a:solidFill>
              </a:rPr>
              <a:t>Ticketverdeling Europese wedstrijden</a:t>
            </a:r>
          </a:p>
          <a:p>
            <a:r>
              <a:rPr lang="nl-BE" dirty="0">
                <a:solidFill>
                  <a:schemeClr val="bg1"/>
                </a:solidFill>
              </a:rPr>
              <a:t>Logo</a:t>
            </a:r>
          </a:p>
          <a:p>
            <a:r>
              <a:rPr lang="nl-BE" dirty="0">
                <a:solidFill>
                  <a:schemeClr val="bg1"/>
                </a:solidFill>
              </a:rPr>
              <a:t>Varia</a:t>
            </a: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912CFA6E-C5F4-87DF-F673-BFA248310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1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22162-3329-E404-BCB1-D73B99A54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EA2AF-8C1A-FD93-A4B0-91946C728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181" y="2481263"/>
            <a:ext cx="7767637" cy="1646237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BEDANKT VOOR UW</a:t>
            </a:r>
            <a:b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AANWEZIGHEID</a:t>
            </a:r>
            <a:endParaRPr lang="nl-B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2875B6-5FF8-F467-A6D4-A6C734EC9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3004" y="5579919"/>
            <a:ext cx="7767637" cy="1096963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SANTE !</a:t>
            </a:r>
          </a:p>
          <a:p>
            <a:endParaRPr lang="nl-BE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235096B4-300D-715C-AEE1-D069BAC16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0" y="880148"/>
            <a:ext cx="3725141" cy="37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B7367-9606-C361-24F3-F85AD452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48A44-30DB-9316-1A72-3AF7DBF4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nl-B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14B7FB-26F1-6B5D-E420-C09BC815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32" y="1888067"/>
            <a:ext cx="9127067" cy="428889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Overzicht seizoen 2025-2026</a:t>
            </a:r>
            <a:endParaRPr lang="nl-BE" dirty="0">
              <a:solidFill>
                <a:srgbClr val="FF0000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Vooruitblik 2026-2027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Ledenactiviteit</a:t>
            </a:r>
          </a:p>
          <a:p>
            <a:r>
              <a:rPr lang="nl-BE" dirty="0">
                <a:solidFill>
                  <a:schemeClr val="bg1"/>
                </a:solidFill>
              </a:rPr>
              <a:t>Incidenten in bus / Regelement</a:t>
            </a:r>
          </a:p>
          <a:p>
            <a:r>
              <a:rPr lang="nl-BE" dirty="0">
                <a:solidFill>
                  <a:schemeClr val="bg1"/>
                </a:solidFill>
              </a:rPr>
              <a:t>Ticketverdeling Europese wedstrijden</a:t>
            </a:r>
          </a:p>
          <a:p>
            <a:r>
              <a:rPr lang="nl-BE" dirty="0">
                <a:solidFill>
                  <a:schemeClr val="bg1"/>
                </a:solidFill>
              </a:rPr>
              <a:t>Logo</a:t>
            </a:r>
          </a:p>
          <a:p>
            <a:r>
              <a:rPr lang="nl-BE" dirty="0">
                <a:solidFill>
                  <a:schemeClr val="bg1"/>
                </a:solidFill>
              </a:rPr>
              <a:t>Varia</a:t>
            </a: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008AF5E9-24C4-1B3E-0547-E00D484E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ADA03-566A-348D-29F0-096C7D11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1" y="466725"/>
            <a:ext cx="8287192" cy="13208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Overzicht seizoen 2025-2026 tot winterstop</a:t>
            </a:r>
            <a:b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19FDF4BC-74B3-C874-4BD5-42B04B087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17487"/>
            <a:ext cx="1081088" cy="1081088"/>
          </a:xfrm>
          <a:prstGeom prst="rect">
            <a:avLst/>
          </a:prstGeom>
        </p:spPr>
      </p:pic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4B671103-48E3-B2D7-24D6-D3C01EB1E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95916"/>
              </p:ext>
            </p:extLst>
          </p:nvPr>
        </p:nvGraphicFramePr>
        <p:xfrm>
          <a:off x="8832111" y="1562100"/>
          <a:ext cx="2225750" cy="1892961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112875">
                  <a:extLst>
                    <a:ext uri="{9D8B030D-6E8A-4147-A177-3AD203B41FA5}">
                      <a16:colId xmlns:a16="http://schemas.microsoft.com/office/drawing/2014/main" val="1687943266"/>
                    </a:ext>
                  </a:extLst>
                </a:gridCol>
                <a:gridCol w="1112875">
                  <a:extLst>
                    <a:ext uri="{9D8B030D-6E8A-4147-A177-3AD203B41FA5}">
                      <a16:colId xmlns:a16="http://schemas.microsoft.com/office/drawing/2014/main" val="3483142368"/>
                    </a:ext>
                  </a:extLst>
                </a:gridCol>
              </a:tblGrid>
              <a:tr h="239309"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netto</a:t>
                      </a:r>
                      <a:endParaRPr lang="nl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-2700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5673665"/>
                  </a:ext>
                </a:extLst>
              </a:tr>
              <a:tr h="239309">
                <a:tc>
                  <a:txBody>
                    <a:bodyPr/>
                    <a:lstStyle/>
                    <a:p>
                      <a:pPr algn="ctr" fontAlgn="b"/>
                      <a:endParaRPr lang="nl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3943298"/>
                  </a:ext>
                </a:extLst>
              </a:tr>
              <a:tr h="239309"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lidgelden</a:t>
                      </a:r>
                      <a:endParaRPr lang="nl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6200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876580"/>
                  </a:ext>
                </a:extLst>
              </a:tr>
              <a:tr h="11965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Lidgelden/2</a:t>
                      </a:r>
                      <a:endParaRPr lang="nl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3100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909579"/>
                  </a:ext>
                </a:extLst>
              </a:tr>
              <a:tr h="119655">
                <a:tc>
                  <a:txBody>
                    <a:bodyPr/>
                    <a:lstStyle/>
                    <a:p>
                      <a:pPr algn="ctr" fontAlgn="b"/>
                      <a:endParaRPr lang="nl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2364044"/>
                  </a:ext>
                </a:extLst>
              </a:tr>
              <a:tr h="69878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Winst</a:t>
                      </a:r>
                    </a:p>
                    <a:p>
                      <a:pPr algn="ctr" fontAlgn="b"/>
                      <a:r>
                        <a:rPr lang="nl-B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zonder onkosten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</a:p>
                    <a:p>
                      <a:pPr algn="ctr" fontAlgn="b"/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749813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94A993AC-AB82-C3BC-35FA-45E92CBB1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631383"/>
              </p:ext>
            </p:extLst>
          </p:nvPr>
        </p:nvGraphicFramePr>
        <p:xfrm>
          <a:off x="8832111" y="3929427"/>
          <a:ext cx="2225750" cy="2353305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112875">
                  <a:extLst>
                    <a:ext uri="{9D8B030D-6E8A-4147-A177-3AD203B41FA5}">
                      <a16:colId xmlns:a16="http://schemas.microsoft.com/office/drawing/2014/main" val="1424465023"/>
                    </a:ext>
                  </a:extLst>
                </a:gridCol>
                <a:gridCol w="1112875">
                  <a:extLst>
                    <a:ext uri="{9D8B030D-6E8A-4147-A177-3AD203B41FA5}">
                      <a16:colId xmlns:a16="http://schemas.microsoft.com/office/drawing/2014/main" val="205812355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onkosten</a:t>
                      </a:r>
                      <a:endParaRPr lang="nl-BE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99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1834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Warmtepads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4082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lotjes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9602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4141793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ctr" fontAlgn="b"/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9683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Resultaat</a:t>
                      </a:r>
                    </a:p>
                    <a:p>
                      <a:pPr algn="ctr" fontAlgn="b"/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endParaRPr lang="nl-N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5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nl-BE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</a:p>
                    <a:p>
                      <a:pPr algn="ctr" fontAlgn="b"/>
                      <a:r>
                        <a:rPr lang="nl-B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Break-even</a:t>
                      </a:r>
                    </a:p>
                    <a:p>
                      <a:pPr algn="ctr" fontAlgn="b"/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9140146"/>
                  </a:ext>
                </a:extLst>
              </a:tr>
            </a:tbl>
          </a:graphicData>
        </a:graphic>
      </p:graphicFrame>
      <p:graphicFrame>
        <p:nvGraphicFramePr>
          <p:cNvPr id="12" name="Tijdelijke aanduiding voor inhoud 9">
            <a:extLst>
              <a:ext uri="{FF2B5EF4-FFF2-40B4-BE49-F238E27FC236}">
                <a16:creationId xmlns:a16="http://schemas.microsoft.com/office/drawing/2014/main" id="{BF151BF2-2FAE-D025-C61A-753CDFB73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27989"/>
              </p:ext>
            </p:extLst>
          </p:nvPr>
        </p:nvGraphicFramePr>
        <p:xfrm>
          <a:off x="1424763" y="1927224"/>
          <a:ext cx="6599272" cy="3048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465">
                  <a:extLst>
                    <a:ext uri="{9D8B030D-6E8A-4147-A177-3AD203B41FA5}">
                      <a16:colId xmlns:a16="http://schemas.microsoft.com/office/drawing/2014/main" val="1403499905"/>
                    </a:ext>
                  </a:extLst>
                </a:gridCol>
                <a:gridCol w="863641">
                  <a:extLst>
                    <a:ext uri="{9D8B030D-6E8A-4147-A177-3AD203B41FA5}">
                      <a16:colId xmlns:a16="http://schemas.microsoft.com/office/drawing/2014/main" val="357135725"/>
                    </a:ext>
                  </a:extLst>
                </a:gridCol>
                <a:gridCol w="922193">
                  <a:extLst>
                    <a:ext uri="{9D8B030D-6E8A-4147-A177-3AD203B41FA5}">
                      <a16:colId xmlns:a16="http://schemas.microsoft.com/office/drawing/2014/main" val="2653039073"/>
                    </a:ext>
                  </a:extLst>
                </a:gridCol>
                <a:gridCol w="892917">
                  <a:extLst>
                    <a:ext uri="{9D8B030D-6E8A-4147-A177-3AD203B41FA5}">
                      <a16:colId xmlns:a16="http://schemas.microsoft.com/office/drawing/2014/main" val="2819514084"/>
                    </a:ext>
                  </a:extLst>
                </a:gridCol>
                <a:gridCol w="780476">
                  <a:extLst>
                    <a:ext uri="{9D8B030D-6E8A-4147-A177-3AD203B41FA5}">
                      <a16:colId xmlns:a16="http://schemas.microsoft.com/office/drawing/2014/main" val="118520515"/>
                    </a:ext>
                  </a:extLst>
                </a:gridCol>
                <a:gridCol w="995580">
                  <a:extLst>
                    <a:ext uri="{9D8B030D-6E8A-4147-A177-3AD203B41FA5}">
                      <a16:colId xmlns:a16="http://schemas.microsoft.com/office/drawing/2014/main" val="814334530"/>
                    </a:ext>
                  </a:extLst>
                </a:gridCol>
              </a:tblGrid>
              <a:tr h="2261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Wedstrijd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Beschikbaar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Verkocht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Afname RD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%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Winst/Verlies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48539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Club Brugge-Genk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990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780</a:t>
                      </a:r>
                      <a:endParaRPr lang="nl-BE" sz="1100" b="0" i="0" u="none" strike="noStrike">
                        <a:solidFill>
                          <a:srgbClr val="76933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6,41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2523072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Standard - Genk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1219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1219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72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5,91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935855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OH Leuven - 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557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557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39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7,00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2768469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Anderlecht - 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967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967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6,20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10196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STVV-Genk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966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966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5,90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9895662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Cercle - 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990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573</a:t>
                      </a:r>
                      <a:endParaRPr lang="nl-BE" sz="11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37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6,46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136986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Westerlo-Genk (Ledenactiviteit)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493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0</a:t>
                      </a:r>
                      <a:endParaRPr lang="nl-B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0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0,00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6091376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Gent-Genk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930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800</a:t>
                      </a:r>
                      <a:endParaRPr lang="nl-BE" sz="1100" b="0" i="0" u="none" strike="noStrike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48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6,00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759857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Antwerp-Genk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781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781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47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6,02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0042916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Charleroi-Genk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637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637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34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5,34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6747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2270617"/>
                  </a:ext>
                </a:extLst>
              </a:tr>
              <a:tr h="236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 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 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Gemiddeld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49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6,14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71282"/>
                  </a:ext>
                </a:extLst>
              </a:tr>
            </a:tbl>
          </a:graphicData>
        </a:graphic>
      </p:graphicFrame>
      <p:graphicFrame>
        <p:nvGraphicFramePr>
          <p:cNvPr id="18" name="Tijdelijke aanduiding voor inhoud 9">
            <a:extLst>
              <a:ext uri="{FF2B5EF4-FFF2-40B4-BE49-F238E27FC236}">
                <a16:creationId xmlns:a16="http://schemas.microsoft.com/office/drawing/2014/main" id="{35AEAB7F-EA74-E056-7749-88B3FA810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919014"/>
              </p:ext>
            </p:extLst>
          </p:nvPr>
        </p:nvGraphicFramePr>
        <p:xfrm>
          <a:off x="1424763" y="1934198"/>
          <a:ext cx="6599273" cy="3041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465">
                  <a:extLst>
                    <a:ext uri="{9D8B030D-6E8A-4147-A177-3AD203B41FA5}">
                      <a16:colId xmlns:a16="http://schemas.microsoft.com/office/drawing/2014/main" val="1403499905"/>
                    </a:ext>
                  </a:extLst>
                </a:gridCol>
                <a:gridCol w="863642">
                  <a:extLst>
                    <a:ext uri="{9D8B030D-6E8A-4147-A177-3AD203B41FA5}">
                      <a16:colId xmlns:a16="http://schemas.microsoft.com/office/drawing/2014/main" val="357135725"/>
                    </a:ext>
                  </a:extLst>
                </a:gridCol>
                <a:gridCol w="922193">
                  <a:extLst>
                    <a:ext uri="{9D8B030D-6E8A-4147-A177-3AD203B41FA5}">
                      <a16:colId xmlns:a16="http://schemas.microsoft.com/office/drawing/2014/main" val="2653039073"/>
                    </a:ext>
                  </a:extLst>
                </a:gridCol>
                <a:gridCol w="892917">
                  <a:extLst>
                    <a:ext uri="{9D8B030D-6E8A-4147-A177-3AD203B41FA5}">
                      <a16:colId xmlns:a16="http://schemas.microsoft.com/office/drawing/2014/main" val="2819514084"/>
                    </a:ext>
                  </a:extLst>
                </a:gridCol>
                <a:gridCol w="780476">
                  <a:extLst>
                    <a:ext uri="{9D8B030D-6E8A-4147-A177-3AD203B41FA5}">
                      <a16:colId xmlns:a16="http://schemas.microsoft.com/office/drawing/2014/main" val="118520515"/>
                    </a:ext>
                  </a:extLst>
                </a:gridCol>
                <a:gridCol w="995580">
                  <a:extLst>
                    <a:ext uri="{9D8B030D-6E8A-4147-A177-3AD203B41FA5}">
                      <a16:colId xmlns:a16="http://schemas.microsoft.com/office/drawing/2014/main" val="814334530"/>
                    </a:ext>
                  </a:extLst>
                </a:gridCol>
              </a:tblGrid>
              <a:tr h="2256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Wedstrijd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Beschikbaar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Verkocht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Afname RD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%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b="1" u="none" strike="noStrike" dirty="0">
                          <a:effectLst/>
                        </a:rPr>
                        <a:t>Winst/Verlies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48539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Club Brugge-Genk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990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780</a:t>
                      </a:r>
                      <a:endParaRPr lang="nl-BE" sz="1100" b="0" i="0" u="none" strike="noStrike">
                        <a:solidFill>
                          <a:srgbClr val="76933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6,41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-325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2523072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Standard - Genk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1219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1219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72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5,91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66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935855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OH Leuven - 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557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557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39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7,00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-234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2768469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Anderlecht - 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967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967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6,20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-341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10196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STVV-Genk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966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966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5,90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-77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9895662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Cercle - 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990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573</a:t>
                      </a:r>
                      <a:endParaRPr lang="nl-BE" sz="11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37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6,46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-513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136986"/>
                  </a:ext>
                </a:extLst>
              </a:tr>
              <a:tr h="2256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Westerlo-Genk (Ledenactiviteit)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493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0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0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0,00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-266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6091376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Gent-Genk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930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800</a:t>
                      </a:r>
                      <a:endParaRPr lang="nl-BE" sz="11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48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6,00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-433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759857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Antwerp-Genk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781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781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47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6,02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-244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0042916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Charleroi-Genk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637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637</a:t>
                      </a: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34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5,34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-324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6747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2270617"/>
                  </a:ext>
                </a:extLst>
              </a:tr>
              <a:tr h="2354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 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 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Gemiddeld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49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>
                          <a:effectLst/>
                        </a:rPr>
                        <a:t>6,14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BE" sz="1100" u="none" strike="noStrike" dirty="0">
                          <a:effectLst/>
                        </a:rPr>
                        <a:t>-2691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7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9805-3772-E1AD-AF5D-0831A1B49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FC90-CF84-E190-D5D9-9D5EBF6C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nl-B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DEB250-6249-ACFE-EB12-F019E2B42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32" y="1888067"/>
            <a:ext cx="9127067" cy="428889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Overzicht seizoen 2025-2026</a:t>
            </a: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rgbClr val="FF0000"/>
                </a:solidFill>
              </a:rPr>
              <a:t>Vooruitblik 2026-2027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Ledenactiviteit</a:t>
            </a:r>
          </a:p>
          <a:p>
            <a:r>
              <a:rPr lang="nl-BE" dirty="0">
                <a:solidFill>
                  <a:schemeClr val="bg1"/>
                </a:solidFill>
              </a:rPr>
              <a:t>Incidenten in bus / Regelement</a:t>
            </a:r>
          </a:p>
          <a:p>
            <a:r>
              <a:rPr lang="nl-BE" dirty="0">
                <a:solidFill>
                  <a:schemeClr val="bg1"/>
                </a:solidFill>
              </a:rPr>
              <a:t>Ticketverdeling Europese wedstrijden</a:t>
            </a:r>
          </a:p>
          <a:p>
            <a:r>
              <a:rPr lang="nl-BE" dirty="0">
                <a:solidFill>
                  <a:schemeClr val="bg1"/>
                </a:solidFill>
              </a:rPr>
              <a:t>Logo</a:t>
            </a:r>
          </a:p>
          <a:p>
            <a:r>
              <a:rPr lang="nl-BE" dirty="0">
                <a:solidFill>
                  <a:schemeClr val="bg1"/>
                </a:solidFill>
              </a:rPr>
              <a:t>Varia</a:t>
            </a: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F4E1A1AE-B467-8295-203C-7D2990572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3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2B7E3-509F-70A9-334D-74525764FF6B}"/>
              </a:ext>
            </a:extLst>
          </p:cNvPr>
          <p:cNvSpPr txBox="1">
            <a:spLocks/>
          </p:cNvSpPr>
          <p:nvPr/>
        </p:nvSpPr>
        <p:spPr>
          <a:xfrm>
            <a:off x="1714501" y="466725"/>
            <a:ext cx="7559501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>
                <a:solidFill>
                  <a:schemeClr val="bg1"/>
                </a:solidFill>
              </a:rPr>
              <a:t>Vooruitblik 2026-2027</a:t>
            </a:r>
            <a:endParaRPr lang="nl-NL" dirty="0">
              <a:solidFill>
                <a:schemeClr val="bg1"/>
              </a:solidFill>
            </a:endParaRPr>
          </a:p>
          <a:p>
            <a:b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1DC631CF-F2BF-11F7-0AA7-6EDFB713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17487"/>
            <a:ext cx="1081088" cy="1081088"/>
          </a:xfrm>
          <a:prstGeom prst="rect">
            <a:avLst/>
          </a:prstGeom>
        </p:spPr>
      </p:pic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5E20498B-6EF7-3883-E926-AC7F16FEFDA6}"/>
              </a:ext>
            </a:extLst>
          </p:cNvPr>
          <p:cNvSpPr txBox="1">
            <a:spLocks/>
          </p:cNvSpPr>
          <p:nvPr/>
        </p:nvSpPr>
        <p:spPr>
          <a:xfrm>
            <a:off x="1587353" y="1509713"/>
            <a:ext cx="9607549" cy="4881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Afschaffing </a:t>
            </a:r>
            <a:r>
              <a:rPr lang="nl-NL" dirty="0" err="1">
                <a:solidFill>
                  <a:schemeClr val="bg1"/>
                </a:solidFill>
              </a:rPr>
              <a:t>play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offs</a:t>
            </a:r>
            <a:r>
              <a:rPr lang="nl-NL" dirty="0">
                <a:solidFill>
                  <a:schemeClr val="bg1"/>
                </a:solidFill>
              </a:rPr>
              <a:t> (normaalgezien)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-&gt; 17 competitiematchen ipv 20</a:t>
            </a:r>
          </a:p>
          <a:p>
            <a:r>
              <a:rPr lang="nl-BE" dirty="0">
                <a:solidFill>
                  <a:schemeClr val="bg1"/>
                </a:solidFill>
              </a:rPr>
              <a:t>Bus- en drankprijzen zullen zoals steeds lichtjes stijgen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Behouden van lidgelden op vast 180 / los 25</a:t>
            </a:r>
          </a:p>
          <a:p>
            <a:r>
              <a:rPr lang="nl-BE" dirty="0">
                <a:solidFill>
                  <a:schemeClr val="bg1"/>
                </a:solidFill>
              </a:rPr>
              <a:t>Behouden van </a:t>
            </a:r>
            <a:r>
              <a:rPr lang="nl-BE" dirty="0" err="1">
                <a:solidFill>
                  <a:schemeClr val="bg1"/>
                </a:solidFill>
              </a:rPr>
              <a:t>busprijzen</a:t>
            </a:r>
            <a:r>
              <a:rPr lang="nl-BE" dirty="0">
                <a:solidFill>
                  <a:schemeClr val="bg1"/>
                </a:solidFill>
              </a:rPr>
              <a:t> losse leden / niet-leden</a:t>
            </a:r>
          </a:p>
          <a:p>
            <a:r>
              <a:rPr lang="nl-BE" dirty="0">
                <a:solidFill>
                  <a:schemeClr val="bg1"/>
                </a:solidFill>
              </a:rPr>
              <a:t>Maar…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Geen nood/intentie om winst te maken, clubkas ruim voldoende</a:t>
            </a:r>
          </a:p>
          <a:p>
            <a:r>
              <a:rPr lang="nl-BE" dirty="0">
                <a:solidFill>
                  <a:schemeClr val="bg1"/>
                </a:solidFill>
              </a:rPr>
              <a:t>Indien er winst gemaakt wordt : volledige winst terug naar leden </a:t>
            </a:r>
            <a:r>
              <a:rPr lang="nl-BE" dirty="0" err="1">
                <a:solidFill>
                  <a:schemeClr val="bg1"/>
                </a:solidFill>
              </a:rPr>
              <a:t>dmv</a:t>
            </a:r>
            <a:r>
              <a:rPr lang="nl-BE" dirty="0">
                <a:solidFill>
                  <a:schemeClr val="bg1"/>
                </a:solidFill>
              </a:rPr>
              <a:t> activiteit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Verlies? Eenmalig = ok, structureel verlies = prijzen aanpassen.</a:t>
            </a:r>
          </a:p>
        </p:txBody>
      </p:sp>
    </p:spTree>
    <p:extLst>
      <p:ext uri="{BB962C8B-B14F-4D97-AF65-F5344CB8AC3E}">
        <p14:creationId xmlns:p14="http://schemas.microsoft.com/office/powerpoint/2010/main" val="18779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D3A3-8E73-1F6E-436D-B776AE1E6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057A-88AC-788E-2BD4-E26E0516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nl-B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0C932E-023F-21B2-A3AC-A5C5CB5D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32" y="1888067"/>
            <a:ext cx="9127067" cy="428889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Overzicht seizoen 2025-2026</a:t>
            </a: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Vooruitblik 2026-2027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Ledenactiviteit</a:t>
            </a:r>
          </a:p>
          <a:p>
            <a:r>
              <a:rPr lang="nl-BE" dirty="0">
                <a:solidFill>
                  <a:schemeClr val="bg1"/>
                </a:solidFill>
              </a:rPr>
              <a:t>Incidenten in bus / Regelement</a:t>
            </a:r>
          </a:p>
          <a:p>
            <a:r>
              <a:rPr lang="nl-BE" dirty="0">
                <a:solidFill>
                  <a:schemeClr val="bg1"/>
                </a:solidFill>
              </a:rPr>
              <a:t>Ticketverdeling Europese wedstrijden</a:t>
            </a:r>
          </a:p>
          <a:p>
            <a:r>
              <a:rPr lang="nl-BE" dirty="0">
                <a:solidFill>
                  <a:schemeClr val="bg1"/>
                </a:solidFill>
              </a:rPr>
              <a:t>Logo</a:t>
            </a:r>
          </a:p>
          <a:p>
            <a:r>
              <a:rPr lang="nl-BE" dirty="0">
                <a:solidFill>
                  <a:schemeClr val="bg1"/>
                </a:solidFill>
              </a:rPr>
              <a:t>Varia</a:t>
            </a: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79FF4115-7498-B7ED-11B2-5001CB5E7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5494E-FBBF-1359-A500-626F9FCA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2" y="444499"/>
            <a:ext cx="5427133" cy="756708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Ledenactiviteit</a:t>
            </a:r>
            <a:endParaRPr lang="nl-BE" dirty="0"/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21A97B69-45F4-5086-86D6-4DE100D2A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A0C0EE5-56A2-B38A-2206-8476D05B6381}"/>
              </a:ext>
            </a:extLst>
          </p:cNvPr>
          <p:cNvSpPr txBox="1">
            <a:spLocks/>
          </p:cNvSpPr>
          <p:nvPr/>
        </p:nvSpPr>
        <p:spPr>
          <a:xfrm>
            <a:off x="1333818" y="1616149"/>
            <a:ext cx="9571249" cy="382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Voorbije jaar geen barbecue wegens geen geschikte datum gevonden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Alternatief gezocht :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strike="sngStrike" dirty="0">
                <a:solidFill>
                  <a:schemeClr val="bg1"/>
                </a:solidFill>
              </a:rPr>
              <a:t>owling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nl-NL" dirty="0" err="1">
                <a:solidFill>
                  <a:schemeClr val="bg1"/>
                </a:solidFill>
              </a:rPr>
              <a:t>Frietbus</a:t>
            </a:r>
            <a:endParaRPr lang="nl-NL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Dit jaar : terug barbecue indien het past in planning Pannehof?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25CB8-FFCF-04F9-5CC5-A7288C840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BB47-D868-D78A-59BB-BD5E8941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447675"/>
            <a:ext cx="6457950" cy="1081088"/>
          </a:xfrm>
          <a:noFill/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nl-B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385EC-8EBF-633A-0172-B7FBF97A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32" y="1888067"/>
            <a:ext cx="9127067" cy="428889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Overzicht seizoen 2025-2026</a:t>
            </a: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Vooruitblik 2026-2027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Ledenactiviteit</a:t>
            </a:r>
          </a:p>
          <a:p>
            <a:r>
              <a:rPr lang="nl-BE" dirty="0">
                <a:solidFill>
                  <a:srgbClr val="FF0000"/>
                </a:solidFill>
              </a:rPr>
              <a:t>Incidenten in bus / Regelement</a:t>
            </a: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Ticketverdeling Europese wedstrijden</a:t>
            </a:r>
            <a:endParaRPr lang="nl-BE" dirty="0">
              <a:solidFill>
                <a:srgbClr val="FF0000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Logo</a:t>
            </a:r>
          </a:p>
          <a:p>
            <a:r>
              <a:rPr lang="nl-BE" dirty="0">
                <a:solidFill>
                  <a:schemeClr val="bg1"/>
                </a:solidFill>
              </a:rPr>
              <a:t>Varia</a:t>
            </a:r>
          </a:p>
        </p:txBody>
      </p:sp>
      <p:pic>
        <p:nvPicPr>
          <p:cNvPr id="4" name="Afbeelding 3" descr="Afbeelding met clipart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B4D2994B-FE38-C7CF-D18C-190A17FC6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22250"/>
            <a:ext cx="1081088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658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angepast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84B2F6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930</Words>
  <Application>Microsoft Office PowerPoint</Application>
  <PresentationFormat>Breedbeeld</PresentationFormat>
  <Paragraphs>310</Paragraphs>
  <Slides>20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Trebuchet MS</vt:lpstr>
      <vt:lpstr>Wingdings 3</vt:lpstr>
      <vt:lpstr>Facet</vt:lpstr>
      <vt:lpstr>LEDENVERGADERING  RACING DEVILS</vt:lpstr>
      <vt:lpstr>Agenda</vt:lpstr>
      <vt:lpstr>Agenda</vt:lpstr>
      <vt:lpstr>Overzicht seizoen 2025-2026 tot winterstop </vt:lpstr>
      <vt:lpstr>Agenda</vt:lpstr>
      <vt:lpstr>PowerPoint-presentatie</vt:lpstr>
      <vt:lpstr>Agenda</vt:lpstr>
      <vt:lpstr>  Ledenactiviteit</vt:lpstr>
      <vt:lpstr>Agenda</vt:lpstr>
      <vt:lpstr>Incidenten in bus : herhaling vergadering 2025</vt:lpstr>
      <vt:lpstr>Incidenten in bus</vt:lpstr>
      <vt:lpstr>Agenda</vt:lpstr>
      <vt:lpstr>Ticketverdeling Europese wedstrijden</vt:lpstr>
      <vt:lpstr>Agenda</vt:lpstr>
      <vt:lpstr>Logo</vt:lpstr>
      <vt:lpstr>Logo probeersel Studio Zwip</vt:lpstr>
      <vt:lpstr>Logo probeersel Studio Zwip</vt:lpstr>
      <vt:lpstr>Agenda</vt:lpstr>
      <vt:lpstr>Varia</vt:lpstr>
      <vt:lpstr>BEDANKT VOOR UW  AANWEZIGHEID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Vincent Gerets</dc:creator>
  <cp:lastModifiedBy>Vincent Gerets</cp:lastModifiedBy>
  <cp:revision>2</cp:revision>
  <dcterms:created xsi:type="dcterms:W3CDTF">2025-04-25T10:11:55Z</dcterms:created>
  <dcterms:modified xsi:type="dcterms:W3CDTF">2026-01-22T14:05:20Z</dcterms:modified>
</cp:coreProperties>
</file>